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2" r:id="rId6"/>
    <p:sldId id="310" r:id="rId7"/>
    <p:sldId id="320" r:id="rId8"/>
    <p:sldId id="323" r:id="rId9"/>
    <p:sldId id="325" r:id="rId10"/>
    <p:sldId id="322" r:id="rId11"/>
    <p:sldId id="324" r:id="rId12"/>
    <p:sldId id="329" r:id="rId13"/>
    <p:sldId id="330" r:id="rId14"/>
    <p:sldId id="331" r:id="rId15"/>
  </p:sldIdLst>
  <p:sldSz cx="12188825" cy="6858000"/>
  <p:notesSz cx="6858000" cy="9144000"/>
  <p:custDataLst>
    <p:tags r:id="rId18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3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72" y="33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21:29.147" idx="10">
    <p:pos x="3294" y="3719"/>
    <p:text>чего?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24:49.150" idx="13">
    <p:pos x="7326" y="1466"/>
    <p:text>слишком мелкая схема или упростить или растянуть на весь слайд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53:07.415" idx="27">
    <p:pos x="2516" y="286"/>
    <p:text>Индустрия 4.0 – это рациональный, автоматизированный, современный подход к производству с применением киберфизических систем и автоматизации большинства производственных процессов.
Принципы Индустрии 4.0
1. Совместимость – все устройства и машины должны уметь общаться друг с другом на одном языке посредством интернета вещей, т.е. они должны быть совместимы.
2. Прозрачность – создание цифровой копии продукта, сбор данных с микрочипов и датчиков посредством которых устройства общаются.
3. Техническая поддержка – программное обеспечение производит сбор, анализ, систематизацию, визуализацию данных, полученных с датчиков, и помогает человеку принимать решение или принимает их в автоматическом режиме, тем самым высвобождая человеческие ресурсы.
4. Децентрализация управленческих решений, автоматизация различных решений системами, максимально полное человекозамещение.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34:57.536" idx="23">
    <p:pos x="3789" y="849"/>
    <p:text>стоит формировать более абстрактные предложения, без местоимения мы</p:text>
    <p:extLst>
      <p:ext uri="{C676402C-5697-4E1C-873F-D02D1690AC5C}">
        <p15:threadingInfo xmlns:p15="http://schemas.microsoft.com/office/powerpoint/2012/main" timeZoneBias="-600"/>
      </p:ext>
    </p:extLst>
  </p:cm>
  <p:cm authorId="2" dt="2021-03-10T18:35:50.128" idx="24">
    <p:pos x="2405" y="2203"/>
    <p:text>у вас УКВ, он любительский и бесплатный, а вот стоимость испытаний не учли</p:text>
    <p:extLst>
      <p:ext uri="{C676402C-5697-4E1C-873F-D02D1690AC5C}">
        <p15:threadingInfo xmlns:p15="http://schemas.microsoft.com/office/powerpoint/2012/main" timeZoneBias="-6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12.03.2021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12.03.2021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comments" Target="../comments/commen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1%80%D0%B5%D0%B7%D0%B0" TargetMode="External"/><Relationship Id="rId2" Type="http://schemas.openxmlformats.org/officeDocument/2006/relationships/hyperlink" Target="https://ru.wikipedia.org/w/index.php?title=%D0%9F%D0%B0%D0%B7_(%D1%82%D0%B5%D1%85%D0%BD%D0%B8%D0%BA%D0%B0)&amp;action=edit&amp;redlink=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621804" y="1910198"/>
            <a:ext cx="8673010" cy="2895600"/>
          </a:xfrm>
        </p:spPr>
        <p:txBody>
          <a:bodyPr rtlCol="0"/>
          <a:lstStyle/>
          <a:p>
            <a:pPr rtl="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Skolkovo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Junior Challenge.</a:t>
            </a:r>
            <a:br>
              <a:rPr lang="en-US" dirty="0"/>
            </a:br>
            <a:r>
              <a:rPr lang="ru-RU" b="1" dirty="0" err="1"/>
              <a:t>Промтех</a:t>
            </a:r>
            <a:r>
              <a:rPr lang="ru-RU" b="1" dirty="0"/>
              <a:t>. </a:t>
            </a:r>
            <a:r>
              <a:rPr lang="ru-RU" b="1" dirty="0" err="1"/>
              <a:t>Кубсаты</a:t>
            </a:r>
            <a:r>
              <a:rPr lang="ru-RU" dirty="0"/>
              <a:t>.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21804" y="5013175"/>
            <a:ext cx="9997751" cy="1363779"/>
          </a:xfrm>
        </p:spPr>
        <p:txBody>
          <a:bodyPr rtlCol="0">
            <a:normAutofit/>
          </a:bodyPr>
          <a:lstStyle/>
          <a:p>
            <a:pPr rtl="0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Команда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Beatles”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степанюк Аврора, Севрюк Даниил,</a:t>
            </a:r>
          </a:p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Мацаль Ева, Турейский Леонид.</a:t>
            </a:r>
          </a:p>
        </p:txBody>
      </p:sp>
      <p:pic>
        <p:nvPicPr>
          <p:cNvPr id="1032" name="Picture 8" descr="https://neopulse.ru/upload/clients/logo-skolkov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307764"/>
            <a:ext cx="2496032" cy="17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A70158-9ABF-46AD-B897-A5E110627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14" y="307764"/>
            <a:ext cx="2660965" cy="16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0DF71-FFE0-4CCF-BD61-B5758968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294928"/>
            <a:ext cx="8999985" cy="1083568"/>
          </a:xfrm>
        </p:spPr>
        <p:txBody>
          <a:bodyPr anchor="b">
            <a:norm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Экономический расчет по выявленным ключевым характеристикам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78A2F8-CFD8-4B53-9F9D-5D92A5D0E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836" y="1628801"/>
            <a:ext cx="5904656" cy="43924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В результате анализа был определен наиболее подходящий материал для изготовления корпуса аппарата. Мы выбрали алюминий Д16Т, как основу для корпуса </a:t>
            </a:r>
            <a:r>
              <a:rPr lang="en-US" sz="2000" dirty="0" err="1"/>
              <a:t>Cubesat</a:t>
            </a:r>
            <a:r>
              <a:rPr lang="ru-RU" sz="2000" dirty="0"/>
              <a:t>, потому что у него: </a:t>
            </a:r>
          </a:p>
          <a:p>
            <a:pPr algn="ctr">
              <a:lnSpc>
                <a:spcPct val="100000"/>
              </a:lnSpc>
            </a:pPr>
            <a:r>
              <a:rPr lang="ru-RU" sz="2000" dirty="0"/>
              <a:t>стабильная структура</a:t>
            </a:r>
            <a:r>
              <a:rPr lang="en-US" sz="2000" dirty="0"/>
              <a:t>;</a:t>
            </a:r>
            <a:endParaRPr lang="ru-RU" sz="2000" dirty="0"/>
          </a:p>
          <a:p>
            <a:pPr algn="ctr">
              <a:lnSpc>
                <a:spcPct val="100000"/>
              </a:lnSpc>
            </a:pPr>
            <a:r>
              <a:rPr lang="ru-RU" sz="2000" dirty="0"/>
              <a:t>высокие прочные характеристики</a:t>
            </a:r>
            <a:r>
              <a:rPr lang="en-US" sz="2000" dirty="0"/>
              <a:t>;</a:t>
            </a:r>
            <a:r>
              <a:rPr lang="ru-RU" sz="2000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ru-RU" sz="2000" dirty="0"/>
              <a:t>легче остальных стальных изделий</a:t>
            </a:r>
            <a:r>
              <a:rPr lang="en-US" sz="2000" dirty="0"/>
              <a:t>;</a:t>
            </a:r>
            <a:r>
              <a:rPr lang="ru-RU" sz="2000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ru-RU" sz="2000" dirty="0"/>
              <a:t>повышенное сопротивление микроскопической деформации в процессе эксплуатации</a:t>
            </a:r>
            <a:r>
              <a:rPr lang="en-US" sz="2000" dirty="0"/>
              <a:t>;</a:t>
            </a:r>
            <a:r>
              <a:rPr lang="ru-RU" sz="2000" dirty="0"/>
              <a:t> 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Покупка металла, его обработка и найм человека для литья корпуса обходиться примерно в 12000 рублей.</a:t>
            </a:r>
          </a:p>
          <a:p>
            <a:pPr marL="0" indent="0">
              <a:buNone/>
            </a:pPr>
            <a:endParaRPr lang="ru-RU" sz="1500" dirty="0"/>
          </a:p>
        </p:txBody>
      </p:sp>
      <p:pic>
        <p:nvPicPr>
          <p:cNvPr id="7" name="Рисунок 6" descr="Изображение выглядит как посуда&#10;&#10;Автоматически созданное описание">
            <a:extLst>
              <a:ext uri="{FF2B5EF4-FFF2-40B4-BE49-F238E27FC236}">
                <a16:creationId xmlns:a16="http://schemas.microsoft.com/office/drawing/2014/main" id="{BC944053-6FFF-4B45-91E7-828B27B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1628800"/>
            <a:ext cx="43924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627C467-08C9-4171-A626-00691871C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322766"/>
            <a:ext cx="6120680" cy="4482498"/>
          </a:xfrm>
        </p:spPr>
        <p:txBody>
          <a:bodyPr/>
          <a:lstStyle/>
          <a:p>
            <a:r>
              <a:rPr lang="ru-RU" sz="2000" dirty="0"/>
              <a:t> Так же мы выбрали именно такие служебные системы потому, что они являются основными составляющими космического аппарата и более выгодными. Общая стоимость служебных систем обойдется </a:t>
            </a:r>
            <a:r>
              <a:rPr lang="ru-RU" sz="2000"/>
              <a:t>в </a:t>
            </a: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2.349.914</a:t>
            </a:r>
            <a:r>
              <a:rPr lang="ru-RU" sz="2000"/>
              <a:t> </a:t>
            </a:r>
            <a:r>
              <a:rPr lang="ru-RU" sz="2000" dirty="0"/>
              <a:t>рублей.</a:t>
            </a:r>
          </a:p>
          <a:p>
            <a:r>
              <a:rPr lang="ru-RU" sz="2000" dirty="0"/>
              <a:t>Стоимость блока оценивается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753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ru-RU" sz="2000" dirty="0"/>
              <a:t> рублей. Стоимость полосы пропускания в месяц обходится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260.530</a:t>
            </a:r>
            <a:r>
              <a:rPr lang="ru-RU" sz="2000" dirty="0"/>
              <a:t> рублей. </a:t>
            </a:r>
            <a:r>
              <a:rPr lang="ru-RU" sz="2000" b="0" i="0" dirty="0">
                <a:effectLst/>
                <a:cs typeface="Times New Roman" panose="02020603050405020304" pitchFamily="18" charset="0"/>
              </a:rPr>
              <a:t>Цена испытаний самого аппарата, транспортировки и отправки в космос составляет около 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761.300 </a:t>
            </a:r>
            <a:r>
              <a:rPr lang="ru-RU" sz="2000" b="0" i="0" dirty="0">
                <a:effectLst/>
                <a:cs typeface="Times New Roman" panose="02020603050405020304" pitchFamily="18" charset="0"/>
              </a:rPr>
              <a:t>рублей.</a:t>
            </a:r>
            <a:endParaRPr lang="en-US" sz="2000" b="0" i="0" dirty="0">
              <a:effectLst/>
              <a:cs typeface="Times New Roman" panose="02020603050405020304" pitchFamily="18" charset="0"/>
            </a:endParaRPr>
          </a:p>
          <a:p>
            <a:r>
              <a:rPr lang="ru-RU" sz="2000" dirty="0"/>
              <a:t>Таким образом полная стоимость сборки и запуска аппарата в космос оценивается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3.973.914 </a:t>
            </a:r>
            <a:r>
              <a:rPr lang="ru-RU" sz="2000" dirty="0"/>
              <a:t>рублей.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cubesat_beta">
            <a:hlinkClick r:id="" action="ppaction://media"/>
            <a:extLst>
              <a:ext uri="{FF2B5EF4-FFF2-40B4-BE49-F238E27FC236}">
                <a16:creationId xmlns:a16="http://schemas.microsoft.com/office/drawing/2014/main" id="{B0E68F9E-E61E-4AF0-80C2-3A0C813CDC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3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3671" y="1187751"/>
            <a:ext cx="5371382" cy="4482498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245779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70004" y="1330502"/>
            <a:ext cx="1920932" cy="25612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олилиния 17"/>
          <p:cNvSpPr/>
          <p:nvPr/>
        </p:nvSpPr>
        <p:spPr>
          <a:xfrm>
            <a:off x="3403968" y="4575267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Проектирование и производство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</a:rPr>
              <a:t>Cubesat</a:t>
            </a:r>
            <a:endParaRPr lang="en-US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Технологии обработки металлов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Оформление презентации</a:t>
            </a: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5015" y="195704"/>
            <a:ext cx="10332642" cy="743744"/>
          </a:xfrm>
        </p:spPr>
        <p:txBody>
          <a:bodyPr rtlCol="0"/>
          <a:lstStyle/>
          <a:p>
            <a:pPr rtl="0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Beatles” </a:t>
            </a:r>
            <a:r>
              <a:rPr lang="ru-RU" sz="2800" b="1" dirty="0"/>
              <a:t>и распределение ролей в команде</a:t>
            </a:r>
            <a:endParaRPr lang="ru-RU" b="1" dirty="0"/>
          </a:p>
        </p:txBody>
      </p:sp>
      <p:sp>
        <p:nvSpPr>
          <p:cNvPr id="4" name="Полилиния 3"/>
          <p:cNvSpPr/>
          <p:nvPr/>
        </p:nvSpPr>
        <p:spPr>
          <a:xfrm>
            <a:off x="474233" y="4581100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Руководитель</a:t>
            </a: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D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 модель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</a:rPr>
              <a:t>Cubesat</a:t>
            </a: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kern="1200" dirty="0">
                <a:solidFill>
                  <a:schemeClr val="tx2">
                    <a:lumMod val="10000"/>
                  </a:schemeClr>
                </a:solidFill>
              </a:rPr>
              <a:t>Оформление презентации и пояснительной записки</a:t>
            </a:r>
            <a:endParaRPr lang="en-US" sz="1600" b="1" kern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236813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600" dirty="0" err="1"/>
              <a:t>Севрюк</a:t>
            </a:r>
            <a:r>
              <a:rPr lang="ru-RU" sz="2600" dirty="0"/>
              <a:t> Даниил</a:t>
            </a:r>
            <a:endParaRPr lang="en-US" sz="2600" kern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3179596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2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dirty="0"/>
              <a:t>Степаюк Аврора</a:t>
            </a:r>
            <a:endParaRPr lang="en-US" sz="2600" kern="1200" dirty="0"/>
          </a:p>
        </p:txBody>
      </p:sp>
      <p:sp>
        <p:nvSpPr>
          <p:cNvPr id="10" name="Полилиния 9"/>
          <p:cNvSpPr/>
          <p:nvPr/>
        </p:nvSpPr>
        <p:spPr>
          <a:xfrm>
            <a:off x="6441378" y="4575267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Экономический анализ и описание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Экономический расчет и сравнение</a:t>
            </a:r>
          </a:p>
        </p:txBody>
      </p:sp>
      <p:sp>
        <p:nvSpPr>
          <p:cNvPr id="11" name="Полилиния 10"/>
          <p:cNvSpPr/>
          <p:nvPr/>
        </p:nvSpPr>
        <p:spPr>
          <a:xfrm>
            <a:off x="6155573" y="3860094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dirty="0"/>
              <a:t>Мацаль Ева</a:t>
            </a:r>
            <a:endParaRPr lang="en-US" sz="2600" kern="1200" dirty="0"/>
          </a:p>
        </p:txBody>
      </p:sp>
      <p:sp>
        <p:nvSpPr>
          <p:cNvPr id="14" name="Полилиния 13"/>
          <p:cNvSpPr/>
          <p:nvPr/>
        </p:nvSpPr>
        <p:spPr>
          <a:xfrm>
            <a:off x="9478788" y="4581128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kern="1200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kern="1200" dirty="0">
                <a:solidFill>
                  <a:schemeClr val="tx2">
                    <a:lumMod val="10000"/>
                  </a:schemeClr>
                </a:solidFill>
              </a:rPr>
              <a:t>Жизненный цикл 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аппарата</a:t>
            </a:r>
            <a:endParaRPr lang="ru-RU" sz="1600" b="1" kern="1200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Технический анализ на базе </a:t>
            </a:r>
            <a:r>
              <a:rPr lang="ru-RU" sz="1600" b="1" dirty="0" err="1">
                <a:solidFill>
                  <a:schemeClr val="tx2">
                    <a:lumMod val="10000"/>
                  </a:schemeClr>
                </a:solidFill>
              </a:rPr>
              <a:t>Сколковского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 Института Науки и Технологий</a:t>
            </a:r>
            <a:endParaRPr lang="en-US" sz="1600" b="1" kern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9351186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kern="1200" dirty="0"/>
              <a:t>Турейский Леонид</a:t>
            </a:r>
            <a:endParaRPr lang="en-US" sz="2600" kern="12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499" y="135521"/>
            <a:ext cx="847311" cy="864109"/>
          </a:xfrm>
          <a:prstGeom prst="rect">
            <a:avLst/>
          </a:prstGeom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5925" y="1298852"/>
            <a:ext cx="1968410" cy="26245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F614ABC2-1F9F-4B93-ACD5-1410B8E7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8924" y="1298851"/>
            <a:ext cx="1968410" cy="26245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67A36BED-B864-4780-97EE-7792BB4A4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527" y="1298851"/>
            <a:ext cx="1968410" cy="26245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49796" y="321515"/>
            <a:ext cx="9144001" cy="743744"/>
          </a:xfrm>
        </p:spPr>
        <p:txBody>
          <a:bodyPr rtlCol="0"/>
          <a:lstStyle/>
          <a:p>
            <a:pPr rtl="0"/>
            <a:r>
              <a:rPr lang="ru-RU" b="1" dirty="0"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Цель: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909836" y="1065259"/>
            <a:ext cx="8121568" cy="81891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Ø"/>
            </a:pPr>
            <a:r>
              <a:rPr lang="ru-RU" dirty="0"/>
              <a:t> Изучить этапы производства и проектирования </a:t>
            </a:r>
            <a:r>
              <a:rPr lang="en-US" dirty="0" err="1"/>
              <a:t>Cubesat</a:t>
            </a:r>
            <a:r>
              <a:rPr lang="ru-RU" dirty="0"/>
              <a:t>, провести научно-технический анализ.</a:t>
            </a:r>
          </a:p>
        </p:txBody>
      </p:sp>
      <p:sp>
        <p:nvSpPr>
          <p:cNvPr id="5" name="Заголовок 12"/>
          <p:cNvSpPr txBox="1">
            <a:spLocks/>
          </p:cNvSpPr>
          <p:nvPr/>
        </p:nvSpPr>
        <p:spPr>
          <a:xfrm>
            <a:off x="549796" y="1816166"/>
            <a:ext cx="9144001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effectLst>
                  <a:glow rad="63500">
                    <a:schemeClr val="tx1">
                      <a:lumMod val="8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Задачи:</a:t>
            </a:r>
          </a:p>
        </p:txBody>
      </p:sp>
      <p:sp>
        <p:nvSpPr>
          <p:cNvPr id="6" name="Объект 13"/>
          <p:cNvSpPr txBox="1">
            <a:spLocks/>
          </p:cNvSpPr>
          <p:nvPr/>
        </p:nvSpPr>
        <p:spPr>
          <a:xfrm>
            <a:off x="938290" y="2536245"/>
            <a:ext cx="91440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 Провести анализ проектирования и производства </a:t>
            </a:r>
            <a:r>
              <a:rPr lang="en-US" dirty="0" err="1"/>
              <a:t>Cubesat</a:t>
            </a:r>
            <a:r>
              <a:rPr lang="ru-RU" dirty="0"/>
              <a:t>, а так же современных материалов.</a:t>
            </a:r>
          </a:p>
          <a:p>
            <a:r>
              <a:rPr lang="ru-RU" dirty="0"/>
              <a:t>Определить наиболее перспективные технологии производства и описать их на основе физических процессов, лежащих в их основе.</a:t>
            </a:r>
          </a:p>
          <a:p>
            <a:r>
              <a:rPr lang="ru-RU" dirty="0"/>
              <a:t>Составить экономический расчет по выявленным ключевым характеристикам.</a:t>
            </a:r>
          </a:p>
          <a:p>
            <a:r>
              <a:rPr lang="ru-RU" dirty="0"/>
              <a:t>Создать оценочную 3D модель аппарата в САПР </a:t>
            </a:r>
            <a:r>
              <a:rPr lang="ru-RU" dirty="0" err="1"/>
              <a:t>Autodesk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 360.</a:t>
            </a:r>
          </a:p>
          <a:p>
            <a:r>
              <a:rPr lang="ru-RU" dirty="0"/>
              <a:t>Описать жизненный цикл спутника.</a:t>
            </a:r>
          </a:p>
          <a:p>
            <a:r>
              <a:rPr lang="ru-RU" dirty="0"/>
              <a:t>Провести технический анализ на основе МТО Сколково.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1065254"/>
            <a:ext cx="3528392" cy="352839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3797" y="4157304"/>
            <a:ext cx="2379181" cy="23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61A18E-666E-4580-A9C2-2C455AAF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1" y="1786"/>
            <a:ext cx="12197956" cy="6856214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0B6D4F7-125B-4EBC-A8DD-114D8716C95A}"/>
              </a:ext>
            </a:extLst>
          </p:cNvPr>
          <p:cNvCxnSpPr/>
          <p:nvPr/>
        </p:nvCxnSpPr>
        <p:spPr>
          <a:xfrm flipV="1">
            <a:off x="7750596" y="980728"/>
            <a:ext cx="2448272" cy="108012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480DC33-4EFA-447B-9599-AE9B27439B68}"/>
              </a:ext>
            </a:extLst>
          </p:cNvPr>
          <p:cNvCxnSpPr>
            <a:cxnSpLocks/>
          </p:cNvCxnSpPr>
          <p:nvPr/>
        </p:nvCxnSpPr>
        <p:spPr>
          <a:xfrm>
            <a:off x="10198868" y="980728"/>
            <a:ext cx="165618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28039E-8151-45E9-A968-915A15FA28CA}"/>
              </a:ext>
            </a:extLst>
          </p:cNvPr>
          <p:cNvSpPr txBox="1"/>
          <p:nvPr/>
        </p:nvSpPr>
        <p:spPr>
          <a:xfrm>
            <a:off x="10126860" y="321473"/>
            <a:ext cx="190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Плата магнитной стабилизации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97315-3363-4707-A972-016777AEAA15}"/>
              </a:ext>
            </a:extLst>
          </p:cNvPr>
          <p:cNvSpPr txBox="1"/>
          <p:nvPr/>
        </p:nvSpPr>
        <p:spPr>
          <a:xfrm>
            <a:off x="9654703" y="1508591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УКВ-восходящий/УВЧ-нисходящий полнодуплексный трансивер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DBA32E-9F81-46B3-8FAF-D7839525EE91}"/>
              </a:ext>
            </a:extLst>
          </p:cNvPr>
          <p:cNvCxnSpPr/>
          <p:nvPr/>
        </p:nvCxnSpPr>
        <p:spPr>
          <a:xfrm>
            <a:off x="7750596" y="2492896"/>
            <a:ext cx="1944216" cy="21602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063EB50-77B9-4B06-8AC6-C7C5C54E7CA4}"/>
              </a:ext>
            </a:extLst>
          </p:cNvPr>
          <p:cNvCxnSpPr/>
          <p:nvPr/>
        </p:nvCxnSpPr>
        <p:spPr>
          <a:xfrm>
            <a:off x="9694812" y="2708920"/>
            <a:ext cx="237626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9F3A265-8CB9-4AE3-BE8A-636E7C118C21}"/>
              </a:ext>
            </a:extLst>
          </p:cNvPr>
          <p:cNvCxnSpPr/>
          <p:nvPr/>
        </p:nvCxnSpPr>
        <p:spPr>
          <a:xfrm>
            <a:off x="7750596" y="3068960"/>
            <a:ext cx="2016224" cy="3600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97029D2C-3A49-48F4-ADEA-B18E0AA43CAA}"/>
              </a:ext>
            </a:extLst>
          </p:cNvPr>
          <p:cNvCxnSpPr>
            <a:cxnSpLocks/>
          </p:cNvCxnSpPr>
          <p:nvPr/>
        </p:nvCxnSpPr>
        <p:spPr>
          <a:xfrm>
            <a:off x="9766820" y="3429000"/>
            <a:ext cx="23042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18791D-86BA-4C4B-83E1-9489A30E0001}"/>
              </a:ext>
            </a:extLst>
          </p:cNvPr>
          <p:cNvSpPr txBox="1"/>
          <p:nvPr/>
        </p:nvSpPr>
        <p:spPr>
          <a:xfrm>
            <a:off x="9690707" y="3068960"/>
            <a:ext cx="238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Бортовой компьютер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568C6CB-D472-4D07-A91F-C3F3FBFF6A33}"/>
              </a:ext>
            </a:extLst>
          </p:cNvPr>
          <p:cNvCxnSpPr>
            <a:cxnSpLocks/>
          </p:cNvCxnSpPr>
          <p:nvPr/>
        </p:nvCxnSpPr>
        <p:spPr>
          <a:xfrm>
            <a:off x="7750596" y="3861048"/>
            <a:ext cx="1944216" cy="77931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02C6EFD-A1E4-4D2E-985B-A3B1B52B1AC6}"/>
              </a:ext>
            </a:extLst>
          </p:cNvPr>
          <p:cNvCxnSpPr>
            <a:cxnSpLocks/>
          </p:cNvCxnSpPr>
          <p:nvPr/>
        </p:nvCxnSpPr>
        <p:spPr>
          <a:xfrm>
            <a:off x="9654703" y="4640362"/>
            <a:ext cx="238036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B6FE9F-FE13-4A8B-B5CF-251E3B690AD5}"/>
              </a:ext>
            </a:extLst>
          </p:cNvPr>
          <p:cNvSpPr txBox="1"/>
          <p:nvPr/>
        </p:nvSpPr>
        <p:spPr>
          <a:xfrm>
            <a:off x="9666881" y="3746889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Электрическая энергетическая система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613A9F2F-D36C-41D5-BFDA-9CDE22B2BDC4}"/>
              </a:ext>
            </a:extLst>
          </p:cNvPr>
          <p:cNvCxnSpPr/>
          <p:nvPr/>
        </p:nvCxnSpPr>
        <p:spPr>
          <a:xfrm flipH="1">
            <a:off x="3718148" y="5877272"/>
            <a:ext cx="1800200" cy="43204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C1053EB-6D6B-4497-B1A7-47092471E956}"/>
              </a:ext>
            </a:extLst>
          </p:cNvPr>
          <p:cNvCxnSpPr/>
          <p:nvPr/>
        </p:nvCxnSpPr>
        <p:spPr>
          <a:xfrm flipH="1">
            <a:off x="2133972" y="6309320"/>
            <a:ext cx="158417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C2FB2-A299-41DB-8DDB-3B52376EBE34}"/>
              </a:ext>
            </a:extLst>
          </p:cNvPr>
          <p:cNvSpPr txBox="1"/>
          <p:nvPr/>
        </p:nvSpPr>
        <p:spPr>
          <a:xfrm>
            <a:off x="2205980" y="59492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корпус</a:t>
            </a:r>
          </a:p>
        </p:txBody>
      </p:sp>
    </p:spTree>
    <p:extLst>
      <p:ext uri="{BB962C8B-B14F-4D97-AF65-F5344CB8AC3E}">
        <p14:creationId xmlns:p14="http://schemas.microsoft.com/office/powerpoint/2010/main" val="206951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5921C70-3844-4835-84EF-0EF52B1F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276" y="928201"/>
            <a:ext cx="10585176" cy="1612673"/>
          </a:xfrm>
        </p:spPr>
        <p:txBody>
          <a:bodyPr/>
          <a:lstStyle/>
          <a:p>
            <a:r>
              <a:rPr lang="ru-RU" sz="2200" b="1" u="sng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Фрезерование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- это механическая обработка резанием плоскостей, </a:t>
            </a:r>
            <a:r>
              <a:rPr lang="ru-RU" sz="2200" u="none" strike="noStrike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Паз (техника)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пазов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, при которой </a:t>
            </a:r>
            <a:r>
              <a:rPr lang="ru-RU" sz="2200" u="none" strike="noStrike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Фрез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фреза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совершает вращательное движение, а обрабатываемая заготовка — поступательное.</a:t>
            </a:r>
            <a:endParaRPr lang="ru-RU" sz="22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E95DD5-3B56-4B44-83D5-5F1039579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064" y="2426545"/>
            <a:ext cx="7344816" cy="4104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Изготовление детали методом фрезеровки</a:t>
            </a: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Изделие осторожно подводят со стороны поверхности, необходимой для обработки к фрезеру, который в это время вращается.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Отведя стол, отключают шпиндель, чтобы он не вращался.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После этого нужно задать требуемую глубину прорезания.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Запускают шпиндель.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Изделие, расположенное на столе, вместе с ним подводят к стыковке с фрезой.</a:t>
            </a:r>
            <a:br>
              <a:rPr lang="ru-RU" sz="19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</a:br>
            <a:endParaRPr lang="ru-RU" sz="19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900" dirty="0"/>
          </a:p>
        </p:txBody>
      </p:sp>
      <p:pic>
        <p:nvPicPr>
          <p:cNvPr id="7" name="Picture 2" descr="ОСНОВНЫЕ ВИДЫ И СХЕМЫ ФРЕЗЕРОВАНИЯ. КЛАССИФИКАЦИЯ И КОНСТРУКЦИЯ ФРЕЗ |  ОБРАБОТКА МЕТАЛЛОВ">
            <a:extLst>
              <a:ext uri="{FF2B5EF4-FFF2-40B4-BE49-F238E27FC236}">
                <a16:creationId xmlns:a16="http://schemas.microsoft.com/office/drawing/2014/main" id="{7B147763-E745-4978-85C8-DED51A28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71" y="2169566"/>
            <a:ext cx="2734784" cy="42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32706863-846A-42FA-ABA8-81FA10C7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0" y="139832"/>
            <a:ext cx="9144001" cy="762000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производства деталей</a:t>
            </a:r>
          </a:p>
        </p:txBody>
      </p:sp>
    </p:spTree>
    <p:extLst>
      <p:ext uri="{BB962C8B-B14F-4D97-AF65-F5344CB8AC3E}">
        <p14:creationId xmlns:p14="http://schemas.microsoft.com/office/powerpoint/2010/main" val="387025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5921C70-3844-4835-84EF-0EF52B1F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4902" y="839216"/>
            <a:ext cx="10369152" cy="1530715"/>
          </a:xfrm>
        </p:spPr>
        <p:txBody>
          <a:bodyPr/>
          <a:lstStyle/>
          <a:p>
            <a:r>
              <a:rPr lang="ru-RU" sz="2200" b="1" u="sng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Литье </a:t>
            </a:r>
            <a:r>
              <a:rPr lang="ru-RU" sz="2200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Изготовление заготовки или изделия из жидкого материала заполнением им полости заданных форм и размеров с последующим </a:t>
            </a:r>
            <a:r>
              <a:rPr lang="ru-RU" sz="2200" dirty="0" err="1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затверденеем</a:t>
            </a:r>
            <a:r>
              <a:rPr lang="ru-RU" sz="2200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ru-RU" sz="2200" dirty="0">
              <a:solidFill>
                <a:srgbClr val="0088EE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E95DD5-3B56-4B44-83D5-5F1039579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4902" y="2369931"/>
            <a:ext cx="5451558" cy="4044526"/>
          </a:xfrm>
        </p:spPr>
        <p:txBody>
          <a:bodyPr>
            <a:noAutofit/>
          </a:bodyPr>
          <a:lstStyle/>
          <a:p>
            <a:pPr marL="0" indent="0">
              <a:spcAft>
                <a:spcPts val="1875"/>
              </a:spcAft>
              <a:buNone/>
            </a:pPr>
            <a:r>
              <a:rPr lang="ru-RU" sz="2000" b="1" dirty="0">
                <a:effectLst/>
              </a:rPr>
              <a:t>Изготовлении деталей методом литья:</a:t>
            </a:r>
            <a:endParaRPr lang="ru-RU" sz="2000" dirty="0">
              <a:effectLst/>
            </a:endParaRP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tabLst>
                <a:tab pos="457200" algn="l"/>
              </a:tabLst>
            </a:pPr>
            <a:r>
              <a:rPr lang="ru-RU" sz="2000" dirty="0">
                <a:effectLst/>
              </a:rPr>
              <a:t>Статический, при котором расплавленный металл заполняет закрепленную форму. При охлаждении застывает и вынимается. Получаются отливки простейшей конфигурации.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tabLst>
                <a:tab pos="457200" algn="l"/>
              </a:tabLst>
            </a:pPr>
            <a:r>
              <a:rPr lang="ru-RU" sz="2000" dirty="0">
                <a:effectLst/>
              </a:rPr>
              <a:t>В металлические формы (кокиль);.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Отливка под давлением,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В оболочковые формы,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В выплавляемые модели</a:t>
            </a:r>
            <a:b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</a:b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2000" dirty="0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8B87A26A-E3D5-4F95-A46D-0D57E983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102639"/>
            <a:ext cx="9144001" cy="729344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производства деталей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E6B4B5-EDBE-4A6C-8B8C-BA2498DB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2596299"/>
            <a:ext cx="4970959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4FAD02-F23A-4788-B135-7C346AB4D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3596607" cy="783707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Индустрия 4.0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EF7223-FB6F-4161-B1DF-50A085FD2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764" y="980728"/>
            <a:ext cx="6840760" cy="5616624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Индустрия 4.0 – это рациональный, автоматизированный, современный подход к производству</a:t>
            </a:r>
            <a:r>
              <a:rPr lang="en-US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применением </a:t>
            </a:r>
            <a:r>
              <a:rPr lang="ru-RU" sz="22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киберфизических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систем и автоматизации большинства производственных процессов.</a:t>
            </a:r>
          </a:p>
          <a:p>
            <a:endParaRPr lang="en-US" sz="22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Принципы Индустрии 4.0</a:t>
            </a: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Совместимость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Прозрачность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Техническая поддержка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Децентрализация управленческих решений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/>
          </a:p>
        </p:txBody>
      </p:sp>
      <p:pic>
        <p:nvPicPr>
          <p:cNvPr id="2052" name="Picture 4" descr="РЕВОЛЮЦИЯ В ДЕЙСТВИИ: ПЕРЕХОД К «ИНДУСТРИИ 4.0»">
            <a:extLst>
              <a:ext uri="{FF2B5EF4-FFF2-40B4-BE49-F238E27FC236}">
                <a16:creationId xmlns:a16="http://schemas.microsoft.com/office/drawing/2014/main" id="{8F7AD968-064E-408C-8447-1BB76D20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9" y="705788"/>
            <a:ext cx="4608512" cy="5446424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877888-1A25-4B6F-B8F8-6E866CB8B3F2}"/>
              </a:ext>
            </a:extLst>
          </p:cNvPr>
          <p:cNvSpPr txBox="1"/>
          <p:nvPr/>
        </p:nvSpPr>
        <p:spPr>
          <a:xfrm>
            <a:off x="6907796" y="1405096"/>
            <a:ext cx="5215494" cy="216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Проектирование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Получение лицензии;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Получение текста ГОСТ (положение РК-11-КТ);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Выбор материалов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Проектирование, расстановка всего в пределах 10 х 10 см (или больше, зависит от стандарта).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23DD9-769B-46C5-9CDA-8F29DAAEDA7E}"/>
              </a:ext>
            </a:extLst>
          </p:cNvPr>
          <p:cNvSpPr txBox="1"/>
          <p:nvPr/>
        </p:nvSpPr>
        <p:spPr>
          <a:xfrm>
            <a:off x="6907796" y="4014059"/>
            <a:ext cx="2880320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Производство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Закупка частей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Cubesat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Сборка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0C39A2-C985-40D6-BEA6-6884BA79507F}"/>
              </a:ext>
            </a:extLst>
          </p:cNvPr>
          <p:cNvSpPr txBox="1"/>
          <p:nvPr/>
        </p:nvSpPr>
        <p:spPr>
          <a:xfrm>
            <a:off x="6907796" y="5250115"/>
            <a:ext cx="3291072" cy="1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Тестирование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Проверка, подходит ли </a:t>
            </a:r>
            <a:r>
              <a:rPr lang="en-US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Cubesat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под требования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Тестирование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449704-1F03-4D96-BBA3-06E310C770F0}"/>
              </a:ext>
            </a:extLst>
          </p:cNvPr>
          <p:cNvSpPr txBox="1"/>
          <p:nvPr/>
        </p:nvSpPr>
        <p:spPr>
          <a:xfrm>
            <a:off x="676916" y="5600894"/>
            <a:ext cx="4604113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Доработка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Понятие, что не так. Переделывание и повтор всех предыдущих пунктов.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4CFA35-9A78-40C5-951E-E4D594CA8C54}"/>
              </a:ext>
            </a:extLst>
          </p:cNvPr>
          <p:cNvSpPr txBox="1"/>
          <p:nvPr/>
        </p:nvSpPr>
        <p:spPr>
          <a:xfrm>
            <a:off x="642062" y="4014059"/>
            <a:ext cx="3943416" cy="1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Сертификация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 центра сертификации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Сертификация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Доработка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C4E2B4-F43F-4262-A27C-F7CA85EBBE06}"/>
              </a:ext>
            </a:extLst>
          </p:cNvPr>
          <p:cNvSpPr txBox="1"/>
          <p:nvPr/>
        </p:nvSpPr>
        <p:spPr>
          <a:xfrm>
            <a:off x="642062" y="1246143"/>
            <a:ext cx="5597868" cy="248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Запуск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Плата 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Роскосмосу или другим за запуск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Тестирования компании-</a:t>
            </a:r>
            <a:r>
              <a:rPr lang="ru-RU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запускателя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Доработка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 ракеты носителя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Выпуска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аппарата в космос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Активация систем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E6CDC-9DE1-45AA-A37A-612D52AA3212}"/>
              </a:ext>
            </a:extLst>
          </p:cNvPr>
          <p:cNvSpPr txBox="1"/>
          <p:nvPr/>
        </p:nvSpPr>
        <p:spPr>
          <a:xfrm>
            <a:off x="7634391" y="169040"/>
            <a:ext cx="3544778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Сгорание в атмосфере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в атмосферу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Сгорание </a:t>
            </a:r>
          </a:p>
        </p:txBody>
      </p: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E89EC74A-8968-4D3D-A7F6-238374924D2E}"/>
              </a:ext>
            </a:extLst>
          </p:cNvPr>
          <p:cNvSpPr txBox="1">
            <a:spLocks/>
          </p:cNvSpPr>
          <p:nvPr/>
        </p:nvSpPr>
        <p:spPr>
          <a:xfrm>
            <a:off x="349378" y="158824"/>
            <a:ext cx="6299882" cy="731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Жизненный</a:t>
            </a:r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цикл кубсатов</a:t>
            </a:r>
          </a:p>
        </p:txBody>
      </p:sp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CF35A68F-D33C-4D91-AD41-A278ECA33310}"/>
              </a:ext>
            </a:extLst>
          </p:cNvPr>
          <p:cNvSpPr/>
          <p:nvPr/>
        </p:nvSpPr>
        <p:spPr>
          <a:xfrm>
            <a:off x="9190756" y="3429000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низ 20">
            <a:extLst>
              <a:ext uri="{FF2B5EF4-FFF2-40B4-BE49-F238E27FC236}">
                <a16:creationId xmlns:a16="http://schemas.microsoft.com/office/drawing/2014/main" id="{1A5D138D-9975-4068-8F9E-418CEA5E1199}"/>
              </a:ext>
            </a:extLst>
          </p:cNvPr>
          <p:cNvSpPr/>
          <p:nvPr/>
        </p:nvSpPr>
        <p:spPr>
          <a:xfrm>
            <a:off x="9190756" y="4874054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вниз 22">
            <a:extLst>
              <a:ext uri="{FF2B5EF4-FFF2-40B4-BE49-F238E27FC236}">
                <a16:creationId xmlns:a16="http://schemas.microsoft.com/office/drawing/2014/main" id="{D5B40756-CD13-485A-AB3A-AABADFC5819F}"/>
              </a:ext>
            </a:extLst>
          </p:cNvPr>
          <p:cNvSpPr/>
          <p:nvPr/>
        </p:nvSpPr>
        <p:spPr>
          <a:xfrm rot="5400000">
            <a:off x="5878387" y="5790676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B11B0C9E-CEE2-4123-B338-1DB652BA4A5C}"/>
              </a:ext>
            </a:extLst>
          </p:cNvPr>
          <p:cNvSpPr/>
          <p:nvPr/>
        </p:nvSpPr>
        <p:spPr>
          <a:xfrm rot="10800000">
            <a:off x="3299306" y="4957585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FA7CC6E9-3ABD-4A07-831C-718ED6B8A8E2}"/>
              </a:ext>
            </a:extLst>
          </p:cNvPr>
          <p:cNvSpPr/>
          <p:nvPr/>
        </p:nvSpPr>
        <p:spPr>
          <a:xfrm rot="10800000">
            <a:off x="3224972" y="3436665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30F985F3-306C-4C4D-A179-B5B044FCA36B}"/>
              </a:ext>
            </a:extLst>
          </p:cNvPr>
          <p:cNvSpPr/>
          <p:nvPr/>
        </p:nvSpPr>
        <p:spPr>
          <a:xfrm>
            <a:off x="5882640" y="731520"/>
            <a:ext cx="1897380" cy="800100"/>
          </a:xfrm>
          <a:custGeom>
            <a:avLst/>
            <a:gdLst>
              <a:gd name="connsiteX0" fmla="*/ 0 w 1897380"/>
              <a:gd name="connsiteY0" fmla="*/ 800100 h 800100"/>
              <a:gd name="connsiteX1" fmla="*/ 601980 w 1897380"/>
              <a:gd name="connsiteY1" fmla="*/ 228600 h 800100"/>
              <a:gd name="connsiteX2" fmla="*/ 1455420 w 1897380"/>
              <a:gd name="connsiteY2" fmla="*/ 289560 h 800100"/>
              <a:gd name="connsiteX3" fmla="*/ 1897380 w 189738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380" h="800100">
                <a:moveTo>
                  <a:pt x="0" y="800100"/>
                </a:moveTo>
                <a:cubicBezTo>
                  <a:pt x="179705" y="556895"/>
                  <a:pt x="359410" y="313690"/>
                  <a:pt x="601980" y="228600"/>
                </a:cubicBezTo>
                <a:cubicBezTo>
                  <a:pt x="844550" y="143510"/>
                  <a:pt x="1239520" y="327660"/>
                  <a:pt x="1455420" y="289560"/>
                </a:cubicBezTo>
                <a:cubicBezTo>
                  <a:pt x="1671320" y="251460"/>
                  <a:pt x="1784350" y="125730"/>
                  <a:pt x="1897380" y="0"/>
                </a:cubicBezTo>
              </a:path>
            </a:pathLst>
          </a:custGeom>
          <a:noFill/>
          <a:ln w="57150">
            <a:round/>
            <a:headEnd w="sm" len="sm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96CE36-68CB-4DC1-B360-02127F3FB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52" y="2267712"/>
            <a:ext cx="3596605" cy="383867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Запускать не более 100 киловатт в час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Магнитная индукция не более 0.5 </a:t>
            </a:r>
            <a:r>
              <a:rPr lang="ru-RU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гаус</a:t>
            </a: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от магнитного поля земли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Ограничению по весу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Ограничение по центру.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EDF35-6BFF-4584-8194-5F7FFB68FFE7}"/>
              </a:ext>
            </a:extLst>
          </p:cNvPr>
          <p:cNvSpPr txBox="1"/>
          <p:nvPr/>
        </p:nvSpPr>
        <p:spPr>
          <a:xfrm>
            <a:off x="659321" y="1256658"/>
            <a:ext cx="3201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 общепринятых условиях эксплуатации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42852-53D4-456A-AC72-A1D7AF723612}"/>
              </a:ext>
            </a:extLst>
          </p:cNvPr>
          <p:cNvSpPr txBox="1"/>
          <p:nvPr/>
        </p:nvSpPr>
        <p:spPr>
          <a:xfrm>
            <a:off x="4354189" y="1256658"/>
            <a:ext cx="293081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общепринятых условиях тестирования</a:t>
            </a:r>
            <a:r>
              <a:rPr lang="en-US" dirty="0"/>
              <a:t> </a:t>
            </a:r>
            <a:r>
              <a:rPr lang="ru-RU" dirty="0"/>
              <a:t>нельзя запустить неисправный </a:t>
            </a:r>
            <a:r>
              <a:rPr lang="ru-RU" sz="2000" dirty="0"/>
              <a:t>аппарат</a:t>
            </a: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71BA7-7F77-4D46-B416-6362206798E8}"/>
              </a:ext>
            </a:extLst>
          </p:cNvPr>
          <p:cNvSpPr txBox="1"/>
          <p:nvPr/>
        </p:nvSpPr>
        <p:spPr>
          <a:xfrm>
            <a:off x="7372970" y="1102769"/>
            <a:ext cx="4416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Материально-техническое оснащение на базе </a:t>
            </a:r>
            <a:r>
              <a:rPr lang="ru-RU" sz="2000" dirty="0" err="1"/>
              <a:t>Сколковского</a:t>
            </a:r>
            <a:r>
              <a:rPr lang="ru-RU" sz="2000" dirty="0"/>
              <a:t> Института Науки и Технологий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E5B95BD7-D715-484A-932D-60E91DE4C65E}"/>
              </a:ext>
            </a:extLst>
          </p:cNvPr>
          <p:cNvSpPr txBox="1">
            <a:spLocks/>
          </p:cNvSpPr>
          <p:nvPr/>
        </p:nvSpPr>
        <p:spPr>
          <a:xfrm>
            <a:off x="7423362" y="4922446"/>
            <a:ext cx="4434138" cy="495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Производство:</a:t>
            </a:r>
          </a:p>
        </p:txBody>
      </p:sp>
      <p:sp>
        <p:nvSpPr>
          <p:cNvPr id="13" name="Объект 6">
            <a:extLst>
              <a:ext uri="{FF2B5EF4-FFF2-40B4-BE49-F238E27FC236}">
                <a16:creationId xmlns:a16="http://schemas.microsoft.com/office/drawing/2014/main" id="{3A2D9642-E0A4-4468-9382-049636C4F8C5}"/>
              </a:ext>
            </a:extLst>
          </p:cNvPr>
          <p:cNvSpPr txBox="1">
            <a:spLocks/>
          </p:cNvSpPr>
          <p:nvPr/>
        </p:nvSpPr>
        <p:spPr>
          <a:xfrm>
            <a:off x="7766470" y="5418432"/>
            <a:ext cx="2811794" cy="1209965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cs typeface="Calibri" panose="020F0502020204030204" pitchFamily="34" charset="0"/>
              </a:rPr>
              <a:t>Имеется все необходимое оборудование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F50BB9DD-7A54-4E01-AD73-89E99457215D}"/>
              </a:ext>
            </a:extLst>
          </p:cNvPr>
          <p:cNvSpPr txBox="1">
            <a:spLocks/>
          </p:cNvSpPr>
          <p:nvPr/>
        </p:nvSpPr>
        <p:spPr>
          <a:xfrm>
            <a:off x="7380097" y="2330167"/>
            <a:ext cx="4416552" cy="51975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Тестирование:</a:t>
            </a:r>
          </a:p>
        </p:txBody>
      </p:sp>
      <p:sp>
        <p:nvSpPr>
          <p:cNvPr id="15" name="Объект 8">
            <a:extLst>
              <a:ext uri="{FF2B5EF4-FFF2-40B4-BE49-F238E27FC236}">
                <a16:creationId xmlns:a16="http://schemas.microsoft.com/office/drawing/2014/main" id="{6BF91323-EC24-47D7-A1AE-FB6BDAC45A51}"/>
              </a:ext>
            </a:extLst>
          </p:cNvPr>
          <p:cNvSpPr txBox="1">
            <a:spLocks/>
          </p:cNvSpPr>
          <p:nvPr/>
        </p:nvSpPr>
        <p:spPr>
          <a:xfrm>
            <a:off x="7766471" y="2771879"/>
            <a:ext cx="4416552" cy="193965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 pitchFamily="34" charset="0"/>
              <a:buNone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Отсутствует оборудование для: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Тестирования ударом (падением)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Тестирования магнитного поля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4DC519E-48F5-426D-92B5-4AB6F1E5B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405" y="5153244"/>
            <a:ext cx="1970286" cy="1475154"/>
          </a:xfrm>
          <a:prstGeom prst="rect">
            <a:avLst/>
          </a:prstGeom>
        </p:spPr>
      </p:pic>
      <p:sp>
        <p:nvSpPr>
          <p:cNvPr id="17" name="Заголовок 6">
            <a:extLst>
              <a:ext uri="{FF2B5EF4-FFF2-40B4-BE49-F238E27FC236}">
                <a16:creationId xmlns:a16="http://schemas.microsoft.com/office/drawing/2014/main" id="{B4D845FE-5DD8-4BF2-899B-81ECB5FEBAD3}"/>
              </a:ext>
            </a:extLst>
          </p:cNvPr>
          <p:cNvSpPr txBox="1">
            <a:spLocks/>
          </p:cNvSpPr>
          <p:nvPr/>
        </p:nvSpPr>
        <p:spPr>
          <a:xfrm>
            <a:off x="837828" y="217881"/>
            <a:ext cx="3596607" cy="855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Ограничения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32037F-463A-4F7E-8A2A-56F75BFE3593}"/>
              </a:ext>
            </a:extLst>
          </p:cNvPr>
          <p:cNvCxnSpPr>
            <a:cxnSpLocks/>
          </p:cNvCxnSpPr>
          <p:nvPr/>
        </p:nvCxnSpPr>
        <p:spPr>
          <a:xfrm>
            <a:off x="4223024" y="1041146"/>
            <a:ext cx="0" cy="5157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37A2FB2-8B08-4455-9671-63D9286F4DA4}"/>
              </a:ext>
            </a:extLst>
          </p:cNvPr>
          <p:cNvCxnSpPr>
            <a:cxnSpLocks/>
          </p:cNvCxnSpPr>
          <p:nvPr/>
        </p:nvCxnSpPr>
        <p:spPr>
          <a:xfrm>
            <a:off x="7285006" y="1034857"/>
            <a:ext cx="67159" cy="50715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0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4FF3092D12AC943971D26435296FC95" ma:contentTypeVersion="9" ma:contentTypeDescription="Создание документа." ma:contentTypeScope="" ma:versionID="8e2bbf4e35dd4d9b2232d6394d5a2fff">
  <xsd:schema xmlns:xsd="http://www.w3.org/2001/XMLSchema" xmlns:xs="http://www.w3.org/2001/XMLSchema" xmlns:p="http://schemas.microsoft.com/office/2006/metadata/properties" xmlns:ns3="ca6607e2-083d-4042-af29-c7c032289ca2" xmlns:ns4="fceb37ad-7f37-4daf-93a6-a2c728b6986e" targetNamespace="http://schemas.microsoft.com/office/2006/metadata/properties" ma:root="true" ma:fieldsID="99e2ab59f6cb691133abeaa1e2abdc98" ns3:_="" ns4:_="">
    <xsd:import namespace="ca6607e2-083d-4042-af29-c7c032289ca2"/>
    <xsd:import namespace="fceb37ad-7f37-4daf-93a6-a2c728b698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607e2-083d-4042-af29-c7c032289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eb37ad-7f37-4daf-93a6-a2c728b698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ca6607e2-083d-4042-af29-c7c032289ca2"/>
    <ds:schemaRef ds:uri="http://schemas.openxmlformats.org/package/2006/metadata/core-properties"/>
    <ds:schemaRef ds:uri="fceb37ad-7f37-4daf-93a6-a2c728b6986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B05F93D-CECF-4255-81DD-358A4B53A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6607e2-083d-4042-af29-c7c032289ca2"/>
    <ds:schemaRef ds:uri="fceb37ad-7f37-4daf-93a6-a2c728b698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C8B125-8A78-4D7B-AD30-BB08AA5B08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Office PowerPoint</Application>
  <PresentationFormat>Произвольный</PresentationFormat>
  <Paragraphs>114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Corbel</vt:lpstr>
      <vt:lpstr>Helvetica</vt:lpstr>
      <vt:lpstr>Symbol</vt:lpstr>
      <vt:lpstr>Wingdings</vt:lpstr>
      <vt:lpstr>Синий цифровой тоннель (16 x 9)</vt:lpstr>
      <vt:lpstr>Skolkovo Junior Challenge. Промтех. Кубсаты.</vt:lpstr>
      <vt:lpstr>“Los Beatles” и распределение ролей в команде</vt:lpstr>
      <vt:lpstr>Цель:</vt:lpstr>
      <vt:lpstr>Презентация PowerPoint</vt:lpstr>
      <vt:lpstr>Технологии производства деталей</vt:lpstr>
      <vt:lpstr>Технологии производства деталей</vt:lpstr>
      <vt:lpstr>Индустрия 4.0</vt:lpstr>
      <vt:lpstr>Презентация PowerPoint</vt:lpstr>
      <vt:lpstr>Презентация PowerPoint</vt:lpstr>
      <vt:lpstr>Экономический расчет по выявленным ключевым характеристикам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2021-03-07T16:26:14Z</dcterms:created>
  <dcterms:modified xsi:type="dcterms:W3CDTF">2021-03-12T13:23:56Z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0x010100F4FF3092D12AC943971D26435296FC95</vt:lpwstr>
  </property>
</Properties>
</file>